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6" d="100"/>
          <a:sy n="116" d="100"/>
        </p:scale>
        <p:origin x="49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72992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21" Type="http://schemas.microsoft.com/office/2007/relationships/hdphoto" Target="../media/hdphoto9.wdp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microsoft.com/office/2007/relationships/hdphoto" Target="../media/hdphoto7.wdp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microsoft.com/office/2007/relationships/hdphoto" Target="../media/hdphoto6.wdp"/><Relationship Id="rId10" Type="http://schemas.microsoft.com/office/2007/relationships/hdphoto" Target="../media/hdphoto4.wdp"/><Relationship Id="rId19" Type="http://schemas.microsoft.com/office/2007/relationships/hdphoto" Target="../media/hdphoto8.wdp"/><Relationship Id="rId4" Type="http://schemas.microsoft.com/office/2007/relationships/hdphoto" Target="../media/hdphoto1.wdp"/><Relationship Id="rId9" Type="http://schemas.openxmlformats.org/officeDocument/2006/relationships/image" Target="../media/image5.png"/><Relationship Id="rId14" Type="http://schemas.openxmlformats.org/officeDocument/2006/relationships/image" Target="../media/image8.png"/><Relationship Id="rId2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3" name="Text 1"/>
          <p:cNvSpPr/>
          <p:nvPr/>
        </p:nvSpPr>
        <p:spPr>
          <a:xfrm>
            <a:off x="2319223" y="1174419"/>
            <a:ext cx="2706689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</a:t>
            </a:r>
            <a:endParaRPr lang="en-US" sz="4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Вакуумное и компрессорное оборудование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• Поставка • Сервис • Пусконаладка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2062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презентация </a:t>
            </a:r>
            <a:r>
              <a:rPr lang="en-US" sz="1200" dirty="0" smtClean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</a:t>
            </a:r>
            <a:r>
              <a:rPr lang="ru-RU" sz="1200" dirty="0" smtClean="0">
                <a:solidFill>
                  <a:srgbClr val="71809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615419" y="400730"/>
            <a:ext cx="1618290" cy="202443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компании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82296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— российский производитель и поставщик промышленного вакуумного и компрессорного оборудования. Мы обеспечиваем полный цикл: от проектирования и изготовления до монтажа, пусконаладки и сервисного обслуживания.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286000"/>
            <a:ext cx="2651760" cy="2103120"/>
          </a:xfrm>
          <a:prstGeom prst="rect">
            <a:avLst/>
          </a:prstGeom>
          <a:solidFill>
            <a:srgbClr val="F7FAFC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7200" y="2286000"/>
            <a:ext cx="2651760" cy="73152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40080" y="30632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роторные воздуходувки, вакуумные системы и комплектующие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291840" y="2286000"/>
            <a:ext cx="2651760" cy="2103120"/>
          </a:xfrm>
          <a:prstGeom prst="rect">
            <a:avLst/>
          </a:prstGeom>
          <a:solidFill>
            <a:srgbClr val="F7FAFC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291840" y="2286000"/>
            <a:ext cx="2651760" cy="73152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4" name="Text 12"/>
          <p:cNvSpPr/>
          <p:nvPr/>
        </p:nvSpPr>
        <p:spPr>
          <a:xfrm>
            <a:off x="347472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474720" y="30632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по всей России и странам СНГ со склада и под заказ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26480" y="2286000"/>
            <a:ext cx="2651760" cy="2103120"/>
          </a:xfrm>
          <a:prstGeom prst="rect">
            <a:avLst/>
          </a:prstGeom>
          <a:solidFill>
            <a:srgbClr val="F7FAFC"/>
          </a:solidFill>
          <a:ln/>
          <a:effectLst>
            <a:outerShdw blurRad="50800" dist="12700" dir="8100000" algn="bl" rotWithShape="0">
              <a:srgbClr val="000000">
                <a:alpha val="8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126480" y="2286000"/>
            <a:ext cx="2651760" cy="73152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8" name="Text 16"/>
          <p:cNvSpPr/>
          <p:nvPr/>
        </p:nvSpPr>
        <p:spPr>
          <a:xfrm>
            <a:off x="6309360" y="256032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309360" y="3063240"/>
            <a:ext cx="2286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Ремонт, пусконаладка и техническая поддержка на всех этапах</a:t>
            </a:r>
            <a:endParaRPr lang="en-US" sz="13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Ассортимент оборудования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859812"/>
            <a:ext cx="2697480" cy="137160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950274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131603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Вакуумные насосы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163607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Пластинчато-роторные, водокольцевые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3291840" y="859812"/>
            <a:ext cx="2697480" cy="137160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0" y="950274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474720" y="131603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Воздуходувки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474720" y="163607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Роторные (Рутс), вихревые, турбо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126480" y="859812"/>
            <a:ext cx="2697480" cy="137160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6" name="Text 14"/>
          <p:cNvSpPr/>
          <p:nvPr/>
        </p:nvSpPr>
        <p:spPr>
          <a:xfrm>
            <a:off x="6309360" y="950274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6309360" y="131603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Вакуумные системы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309360" y="1636074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и индивидуальные решения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2605062"/>
            <a:ext cx="2697480" cy="137160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20" name="Text 18"/>
          <p:cNvSpPr/>
          <p:nvPr/>
        </p:nvSpPr>
        <p:spPr>
          <a:xfrm>
            <a:off x="640080" y="2833662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640080" y="319942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Вентиляторы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40080" y="351946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Промышленные, центробежные, дымососы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3291840" y="2605062"/>
            <a:ext cx="2697480" cy="137160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24" name="Text 22"/>
          <p:cNvSpPr/>
          <p:nvPr/>
        </p:nvSpPr>
        <p:spPr>
          <a:xfrm>
            <a:off x="3474720" y="2833662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3474720" y="319942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Компрессоры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3474720" y="351946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том числе паровые для рекуперации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126480" y="2605062"/>
            <a:ext cx="2697480" cy="137160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28" name="Text 26"/>
          <p:cNvSpPr/>
          <p:nvPr/>
        </p:nvSpPr>
        <p:spPr>
          <a:xfrm>
            <a:off x="6309360" y="2833662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6309360" y="319942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Комплектующие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309360" y="3519462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Фильтры, клапаны, системы управления</a:t>
            </a:r>
            <a:endParaRPr lang="en-US" sz="1200"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222" b="87222" l="17188" r="937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20" r="7675" b="16054"/>
          <a:stretch/>
        </p:blipFill>
        <p:spPr>
          <a:xfrm>
            <a:off x="1784886" y="1966190"/>
            <a:ext cx="1281924" cy="826887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3217" r="9740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462" y="1977425"/>
            <a:ext cx="816936" cy="829624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5514" b="78767" l="335" r="9854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6230" b="22061"/>
          <a:stretch/>
        </p:blipFill>
        <p:spPr>
          <a:xfrm>
            <a:off x="3441413" y="1998051"/>
            <a:ext cx="1346773" cy="90782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5741" b="87037" l="0" r="9963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5900" b="15871"/>
          <a:stretch/>
        </p:blipFill>
        <p:spPr>
          <a:xfrm>
            <a:off x="6421655" y="1928682"/>
            <a:ext cx="1107805" cy="1007788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98688" l="0" r="9721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3942" y="1876104"/>
            <a:ext cx="1034386" cy="121158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75" y="3767382"/>
            <a:ext cx="1749473" cy="1165860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926" b="89713" l="9238" r="9205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37" t="5755" r="7592" b="9704"/>
          <a:stretch/>
        </p:blipFill>
        <p:spPr>
          <a:xfrm>
            <a:off x="3937512" y="3875745"/>
            <a:ext cx="1057808" cy="1016295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8758" r="965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460" y="3790342"/>
            <a:ext cx="1007402" cy="980730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18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875" b="96250" l="48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12960">
            <a:off x="6786231" y="3724985"/>
            <a:ext cx="1029259" cy="1029259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20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630" b="92130" l="4792" r="9736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51" y="1801977"/>
            <a:ext cx="1733292" cy="1299969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2025 года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371600"/>
            <a:ext cx="2011680" cy="256032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</a:t>
            </a:r>
            <a:r>
              <a:rPr lang="ru-RU" sz="3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594360" y="26517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воздуходувок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поставлено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606040" y="1371600"/>
            <a:ext cx="2011680" cy="2560320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11" name="Text 9"/>
          <p:cNvSpPr/>
          <p:nvPr/>
        </p:nvSpPr>
        <p:spPr>
          <a:xfrm>
            <a:off x="2606040" y="17373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470</a:t>
            </a:r>
            <a:endParaRPr lang="en-US" sz="3600" dirty="0"/>
          </a:p>
        </p:txBody>
      </p:sp>
      <p:sp>
        <p:nvSpPr>
          <p:cNvPr id="12" name="Text 10"/>
          <p:cNvSpPr/>
          <p:nvPr/>
        </p:nvSpPr>
        <p:spPr>
          <a:xfrm>
            <a:off x="2743200" y="26517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вакуумных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насосов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4754880" y="1371600"/>
            <a:ext cx="2011680" cy="256032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14" name="Text 12"/>
          <p:cNvSpPr/>
          <p:nvPr/>
        </p:nvSpPr>
        <p:spPr>
          <a:xfrm>
            <a:off x="4754880" y="17373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r>
              <a:rPr lang="ru-RU" sz="3600" b="1" dirty="0" smtClean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4892040" y="26517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вентиляторов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отгружено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903720" y="1371600"/>
            <a:ext cx="2011680" cy="2560320"/>
          </a:xfrm>
          <a:prstGeom prst="rect">
            <a:avLst/>
          </a:prstGeom>
          <a:solidFill>
            <a:srgbClr val="2B6CB0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1737360"/>
            <a:ext cx="2011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100+</a:t>
            </a:r>
            <a:endParaRPr lang="en-US" sz="3600" dirty="0"/>
          </a:p>
        </p:txBody>
      </p:sp>
      <p:sp>
        <p:nvSpPr>
          <p:cNvPr id="18" name="Text 16"/>
          <p:cNvSpPr/>
          <p:nvPr/>
        </p:nvSpPr>
        <p:spPr>
          <a:xfrm>
            <a:off x="7040880" y="2651760"/>
            <a:ext cx="1737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реализованных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>
                <a:solidFill>
                  <a:srgbClr val="E2E8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проектов</a:t>
            </a:r>
            <a:endParaRPr lang="en-US" sz="140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выбирают UNOKOR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097280"/>
            <a:ext cx="73152" cy="96012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0972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производство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1463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Роторные воздуходувки и вакуумные системы изготавливаются под контролем наших инженеров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754880" y="1097280"/>
            <a:ext cx="73152" cy="96012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1" name="Text 9"/>
          <p:cNvSpPr/>
          <p:nvPr/>
        </p:nvSpPr>
        <p:spPr>
          <a:xfrm>
            <a:off x="4983480" y="10972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цикл услуг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983480" y="1463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подбора оборудования до монтажа, пусконаладки и последующего сервиса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240280"/>
            <a:ext cx="73152" cy="96012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2402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решения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85800" y="2606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Проектируем системы под конкретные задачи клиента и условия эксплуатации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240280"/>
            <a:ext cx="73152" cy="96012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17" name="Text 15"/>
          <p:cNvSpPr/>
          <p:nvPr/>
        </p:nvSpPr>
        <p:spPr>
          <a:xfrm>
            <a:off x="4983480" y="22402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и логистика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983480" y="2606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модели и запасные части всегда в наличии. Доставка по России и СНГ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3383280"/>
            <a:ext cx="73152" cy="96012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20" name="Text 18"/>
          <p:cNvSpPr/>
          <p:nvPr/>
        </p:nvSpPr>
        <p:spPr>
          <a:xfrm>
            <a:off x="685800" y="33832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экспертиза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85800" y="3749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специалистов по вакуумной, компрессорной и криогенной технике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54880" y="3383280"/>
            <a:ext cx="73152" cy="960120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23" name="Text 21"/>
          <p:cNvSpPr/>
          <p:nvPr/>
        </p:nvSpPr>
        <p:spPr>
          <a:xfrm>
            <a:off x="4983480" y="338328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Гарантия и поддержка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983480" y="37490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Сопровождаем оборудование на всём сроке службы, оперативный ремонт</a:t>
            </a:r>
            <a:endParaRPr lang="en-US" sz="13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Shape 5"/>
          <p:cNvSpPr/>
          <p:nvPr/>
        </p:nvSpPr>
        <p:spPr>
          <a:xfrm>
            <a:off x="457200" y="105156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09728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51560" y="10515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и проектирование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297680" y="105156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помогают выбрать оптимальное решение под задачу и бюджет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57200" y="164592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12" name="Text 10"/>
          <p:cNvSpPr/>
          <p:nvPr/>
        </p:nvSpPr>
        <p:spPr>
          <a:xfrm>
            <a:off x="457200" y="169164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051560" y="164592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 сборка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297680" y="164592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воздуходувок, вакуумных установок и систем управления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224028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16" name="Text 14"/>
          <p:cNvSpPr/>
          <p:nvPr/>
        </p:nvSpPr>
        <p:spPr>
          <a:xfrm>
            <a:off x="457200" y="228600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051560" y="22402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и логистика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297680" y="224028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Отгрузка со склада или изготовление под заказ с доставкой по РФ и СНГ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57200" y="283464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288036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51560" y="28346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пусконаладка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4297680" y="283464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Выезд специалистов, настройка оборудования и обучение персонала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457200" y="342900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24" name="Text 22"/>
          <p:cNvSpPr/>
          <p:nvPr/>
        </p:nvSpPr>
        <p:spPr>
          <a:xfrm>
            <a:off x="457200" y="347472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051560" y="34290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 и ремонт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4297680" y="342900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Диагностика, ремонт воздуходувок и насосов любых производителей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57200" y="4023360"/>
            <a:ext cx="411480" cy="411480"/>
          </a:xfrm>
          <a:prstGeom prst="ellipse">
            <a:avLst/>
          </a:prstGeom>
          <a:solidFill>
            <a:srgbClr val="1A365D"/>
          </a:solidFill>
          <a:ln/>
        </p:spPr>
      </p:sp>
      <p:sp>
        <p:nvSpPr>
          <p:cNvPr id="28" name="Text 26"/>
          <p:cNvSpPr/>
          <p:nvPr/>
        </p:nvSpPr>
        <p:spPr>
          <a:xfrm>
            <a:off x="457200" y="4069080"/>
            <a:ext cx="411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051560" y="402336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Запасные части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297680" y="4023360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популярных моделей и комплектующих для быстрой замены</a:t>
            </a:r>
            <a:endParaRPr lang="en-US" sz="1300" dirty="0"/>
          </a:p>
        </p:txBody>
      </p:sp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Реализованные проекты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Shape 5"/>
          <p:cNvSpPr/>
          <p:nvPr/>
        </p:nvSpPr>
        <p:spPr>
          <a:xfrm>
            <a:off x="582182" y="1097280"/>
            <a:ext cx="4114800" cy="100584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8" name="Text 6"/>
          <p:cNvSpPr/>
          <p:nvPr/>
        </p:nvSpPr>
        <p:spPr>
          <a:xfrm>
            <a:off x="765062" y="1234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Нижегородский водоканал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65062" y="1554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 немецких воздуходувок Aerzen GM 80L с шумозащитными кожухами для очистки сточных вод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971954" y="1097280"/>
            <a:ext cx="4114800" cy="100584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1" name="Text 9"/>
          <p:cNvSpPr/>
          <p:nvPr/>
        </p:nvSpPr>
        <p:spPr>
          <a:xfrm>
            <a:off x="5154834" y="1234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комбинат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154834" y="1554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Водокольцевая вакуумная установка на базе насоса UNOKOR LWL 400 с теплообменником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82182" y="2240280"/>
            <a:ext cx="4114800" cy="100584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4" name="Text 12"/>
          <p:cNvSpPr/>
          <p:nvPr/>
        </p:nvSpPr>
        <p:spPr>
          <a:xfrm>
            <a:off x="765062" y="2377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Дагестан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765062" y="2697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Поставка, монтаж и пусконаладка роторных воздуходувок RB 80 для модернизации очистных сооружений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971954" y="2240280"/>
            <a:ext cx="4114800" cy="100584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7" name="Text 15"/>
          <p:cNvSpPr/>
          <p:nvPr/>
        </p:nvSpPr>
        <p:spPr>
          <a:xfrm>
            <a:off x="5154834" y="2377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Рекуперация паров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154834" y="2697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Паровые компрессоры UNOKOR RB-L из нержавеющей стали SS 2205 для работы с паром 100–120 °C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582182" y="3383280"/>
            <a:ext cx="4114800" cy="100584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20" name="Text 18"/>
          <p:cNvSpPr/>
          <p:nvPr/>
        </p:nvSpPr>
        <p:spPr>
          <a:xfrm>
            <a:off x="765062" y="3520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масла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765062" y="3840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Автоматизированная вакуумная система LWL 400 для удаления влаги и летучих веществ из подсолнечного масла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971954" y="3383280"/>
            <a:ext cx="4114800" cy="100584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23" name="Text 21"/>
          <p:cNvSpPr/>
          <p:nvPr/>
        </p:nvSpPr>
        <p:spPr>
          <a:xfrm>
            <a:off x="5154834" y="3520440"/>
            <a:ext cx="3749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Газовые системы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154834" y="3840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Взрывозащищённая вихревая воздуходувка GL 320-61A (Exd IIB T4) для замкнутой рециркуляции газа</a:t>
            </a:r>
            <a:endParaRPr lang="en-US" sz="12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поставок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9728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отправляем оборудование по всей территории России и в страны СНГ. Постоянные деловые партнёры работают в Беларуси и Казахстане.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103120"/>
            <a:ext cx="2697480" cy="20116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9" name="Text 7"/>
          <p:cNvSpPr/>
          <p:nvPr/>
        </p:nvSpPr>
        <p:spPr>
          <a:xfrm>
            <a:off x="640080" y="23774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40080" y="29260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BD5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в любой регион — от Калининграда до Дальнего Востока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291840" y="2103120"/>
            <a:ext cx="2697480" cy="20116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12" name="Text 10"/>
          <p:cNvSpPr/>
          <p:nvPr/>
        </p:nvSpPr>
        <p:spPr>
          <a:xfrm>
            <a:off x="3474720" y="23774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Беларусь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474720" y="29260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BD5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поставки и партнёрская сеть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126480" y="2103120"/>
            <a:ext cx="2697480" cy="2011680"/>
          </a:xfrm>
          <a:prstGeom prst="rect">
            <a:avLst/>
          </a:prstGeom>
          <a:solidFill>
            <a:srgbClr val="1A365D"/>
          </a:solidFill>
          <a:ln/>
        </p:spPr>
      </p:sp>
      <p:sp>
        <p:nvSpPr>
          <p:cNvPr id="15" name="Text 13"/>
          <p:cNvSpPr/>
          <p:nvPr/>
        </p:nvSpPr>
        <p:spPr>
          <a:xfrm>
            <a:off x="6309360" y="2377440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09360" y="2926080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BD5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отгрузки и техническая поддержка</a:t>
            </a:r>
            <a:endParaRPr lang="en-US" sz="1300" dirty="0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Экспертиза команды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97280"/>
            <a:ext cx="8229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Наши специалисты обладают глубокими знаниями в области вакуумной и компрессорной техники, криогенных технологий и промышленной автоматизации. Инженеры UNOKOR сопровождают клиента на всех этапах — от технического задания до ввода объекта в эксплуатацию.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57200" y="2377440"/>
            <a:ext cx="2697480" cy="82296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2606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Вакуумная техника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291840" y="2377440"/>
            <a:ext cx="2697480" cy="82296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1" name="Text 9"/>
          <p:cNvSpPr/>
          <p:nvPr/>
        </p:nvSpPr>
        <p:spPr>
          <a:xfrm>
            <a:off x="3429000" y="2606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Компрессорное оборудование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26480" y="2377440"/>
            <a:ext cx="2697480" cy="82296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3" name="Text 11"/>
          <p:cNvSpPr/>
          <p:nvPr/>
        </p:nvSpPr>
        <p:spPr>
          <a:xfrm>
            <a:off x="6263640" y="260604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ru-RU" sz="1400" b="1" dirty="0" smtClean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воздуходувки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57200" y="3383280"/>
            <a:ext cx="2697480" cy="82296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36118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вентиляция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291840" y="3383280"/>
            <a:ext cx="2697480" cy="82296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7" name="Text 15"/>
          <p:cNvSpPr/>
          <p:nvPr/>
        </p:nvSpPr>
        <p:spPr>
          <a:xfrm>
            <a:off x="3429000" y="36118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систем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6126480" y="3383280"/>
            <a:ext cx="2697480" cy="822960"/>
          </a:xfrm>
          <a:prstGeom prst="rect">
            <a:avLst/>
          </a:prstGeom>
          <a:solidFill>
            <a:srgbClr val="F7FAFC"/>
          </a:solidFill>
          <a:ln/>
        </p:spPr>
      </p:sp>
      <p:sp>
        <p:nvSpPr>
          <p:cNvPr id="19" name="Text 17"/>
          <p:cNvSpPr/>
          <p:nvPr/>
        </p:nvSpPr>
        <p:spPr>
          <a:xfrm>
            <a:off x="6263640" y="3611880"/>
            <a:ext cx="2423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Пусконаладочные работы</a:t>
            </a:r>
            <a:endParaRPr lang="en-US" sz="1400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0B1C2C"/>
          </a:solidFill>
          <a:ln/>
        </p:spPr>
      </p:sp>
      <p:sp>
        <p:nvSpPr>
          <p:cNvPr id="3" name="Text 1"/>
          <p:cNvSpPr/>
          <p:nvPr/>
        </p:nvSpPr>
        <p:spPr>
          <a:xfrm>
            <a:off x="365760" y="4910328"/>
            <a:ext cx="6400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UNOKOR  |  www.unokor.ru  |  +7 (495) 778-58-80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772400" y="4910328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0AE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11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457200" y="2743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работаем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457200" y="77724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7" name="Text 5"/>
          <p:cNvSpPr/>
          <p:nvPr/>
        </p:nvSpPr>
        <p:spPr>
          <a:xfrm>
            <a:off x="457200" y="10972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0972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Заявка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206240" y="10972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описываете задачу или присылаете ТЗ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169164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1691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206240" y="16916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предлагают оптимальное решение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7200" y="228600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228600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206240" y="22860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Фиксируем сроки, стоимость и гарантии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288036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288036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Изготовление / отгрузка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206240" y="288036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или отправка со склада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57200" y="347472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371600" y="34747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Монтаж и ПНР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206240" y="347472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необходимости — выезд специалистов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457200" y="4069080"/>
            <a:ext cx="73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182C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1371600" y="406908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365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206240" y="40690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4A556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ремонт на всём сроке службы</a:t>
            </a:r>
            <a:endParaRPr lang="en-US" sz="1400" dirty="0"/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r="70055"/>
          <a:stretch/>
        </p:blipFill>
        <p:spPr>
          <a:xfrm>
            <a:off x="52755" y="4861844"/>
            <a:ext cx="260251" cy="32556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731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Свяжитесь с нами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1371600" cy="54864"/>
          </a:xfrm>
          <a:prstGeom prst="rect">
            <a:avLst/>
          </a:prstGeom>
          <a:solidFill>
            <a:srgbClr val="3182CE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6459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926080" y="16459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+7 (495) 778-58-80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+7 (499) 380-63-34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57200" y="23317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Email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926080" y="23317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info@unokor.ru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Сайт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2926080" y="30175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www.unokor.ru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" y="3703320"/>
            <a:ext cx="2286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0CD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2926080" y="3703320"/>
            <a:ext cx="5486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Москва, Рязанский проспект,</a:t>
            </a:r>
            <a:endParaRPr lang="en-US" sz="1600" dirty="0"/>
          </a:p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 2, стр. 86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704</Words>
  <Application>Microsoft Office PowerPoint</Application>
  <PresentationFormat>Экран (16:9)</PresentationFormat>
  <Paragraphs>164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UNOKOR — Вакуумное и компрессорное оборудование 2025</dc:title>
  <dc:subject>Корпоративная презентация</dc:subject>
  <dc:creator>UNOKOR</dc:creator>
  <cp:lastModifiedBy>korobkov_1995@mail.ru</cp:lastModifiedBy>
  <cp:revision>8</cp:revision>
  <dcterms:created xsi:type="dcterms:W3CDTF">2026-09-25T07:11:57Z</dcterms:created>
  <dcterms:modified xsi:type="dcterms:W3CDTF">2026-09-25T08:38:40Z</dcterms:modified>
</cp:coreProperties>
</file>